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7"/>
  </p:notesMasterIdLst>
  <p:sldIdLst>
    <p:sldId id="256" r:id="rId2"/>
    <p:sldId id="258" r:id="rId3"/>
    <p:sldId id="259" r:id="rId4"/>
    <p:sldId id="263" r:id="rId5"/>
    <p:sldId id="268" r:id="rId6"/>
    <p:sldId id="264" r:id="rId7"/>
    <p:sldId id="265" r:id="rId8"/>
    <p:sldId id="266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81" r:id="rId19"/>
    <p:sldId id="282" r:id="rId20"/>
    <p:sldId id="296" r:id="rId21"/>
    <p:sldId id="297" r:id="rId22"/>
    <p:sldId id="295" r:id="rId23"/>
    <p:sldId id="298" r:id="rId24"/>
    <p:sldId id="270" r:id="rId25"/>
    <p:sldId id="271" r:id="rId26"/>
    <p:sldId id="301" r:id="rId27"/>
    <p:sldId id="299" r:id="rId28"/>
    <p:sldId id="300" r:id="rId29"/>
    <p:sldId id="304" r:id="rId30"/>
    <p:sldId id="305" r:id="rId31"/>
    <p:sldId id="307" r:id="rId32"/>
    <p:sldId id="308" r:id="rId33"/>
    <p:sldId id="310" r:id="rId34"/>
    <p:sldId id="311" r:id="rId35"/>
    <p:sldId id="276" r:id="rId36"/>
    <p:sldId id="277" r:id="rId37"/>
    <p:sldId id="278" r:id="rId38"/>
    <p:sldId id="314" r:id="rId39"/>
    <p:sldId id="318" r:id="rId40"/>
    <p:sldId id="319" r:id="rId41"/>
    <p:sldId id="320" r:id="rId42"/>
    <p:sldId id="323" r:id="rId43"/>
    <p:sldId id="260" r:id="rId44"/>
    <p:sldId id="324" r:id="rId45"/>
    <p:sldId id="261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F8A"/>
    <a:srgbClr val="E7E8AA"/>
    <a:srgbClr val="0C7C63"/>
    <a:srgbClr val="4AADA8"/>
    <a:srgbClr val="FFFFFF"/>
    <a:srgbClr val="B80A00"/>
    <a:srgbClr val="FC8178"/>
    <a:srgbClr val="C9C9C9"/>
    <a:srgbClr val="FA3122"/>
    <a:srgbClr val="F49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830" autoAdjust="0"/>
  </p:normalViewPr>
  <p:slideViewPr>
    <p:cSldViewPr snapToGrid="0">
      <p:cViewPr varScale="1">
        <p:scale>
          <a:sx n="108" d="100"/>
          <a:sy n="108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99C1-C7A4-416E-B8DF-494DA58FA6C5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40BBA-ADA9-4458-858F-49232BCF85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19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2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76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84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99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13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2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19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7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5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07D77-39DA-66A6-93BB-4E6D1331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66E61F-F072-C9A2-2A6F-DEF9DBCE2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B5FC6A-F735-EDAB-3184-EDA0817B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7611F-56E0-9865-678C-D3CD574F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0944C5-49F4-6594-66BC-D9792CD5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97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C954F-6891-9F09-4A80-BB2A49C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212626-28D7-6720-5EE1-DB0BF393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B6ECB5-22C2-C5F4-5155-FED8A795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A5225-DEBD-5319-BA10-4F0CC8CA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EC07B7-0DB1-4DC6-64AA-818F543E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72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F5EF1C-2C7C-0530-C2DF-B4B96C494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E2C711-BE37-B0E8-9477-7E1242B3C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DD2B65-7572-D95A-EB63-F32AFEDD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E84BC8-3010-E0A8-BCD0-A269BEBF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169B8B-2FA9-DEE7-FE92-478ADE94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7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658A8-6577-1CF6-5F57-0F99EAA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81F3A-BCC0-EDA0-6539-E8416B16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80AEC-CE2E-D9D0-2C9B-C3BA8585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6BA0F8-B617-841D-9521-98BCE254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7B3A0C-9727-9A2D-9A0C-21748618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7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E3F173-32AC-F0C0-F974-1504D57C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5BDF8E-0187-ED75-CBAA-CBAB4CA7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1174C3-4B94-79CC-EE13-39A75312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36FEC9-C634-FD5F-8BFF-90AF7A87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CCEF26-2601-4CBF-E1E1-024FD4B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95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80BA69-AD54-F863-C69B-842D321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592B3-A7A6-8B75-B87F-BF180E4F5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F68FAB-75AC-EFC5-FF64-2EA4684BA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B6C883-8E6B-CFC0-0CB2-7D1F0AF6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480244-126A-6151-D2CA-01D4D1EF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48962-C1BD-A767-0C6E-D183E69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46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3FFC48-6072-1D64-F184-09CE5D10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D37BC4-26BE-698D-A506-C12B6C06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D8C612-2CF3-11DF-4401-83B07A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96C770-3934-0E3D-CD47-340B17A3D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7A4F6D-4EF3-D2D5-95EF-4D77AB14F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68CAD5-638C-014C-B124-9CCE62B9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7D7AB6-903B-8977-7EC6-476C6C85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3C823A-B7E3-C282-01FD-0067D5A6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8A4BE-9877-22AD-E244-09B8CD85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DB772E-C381-9FFC-4106-669B958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648C01-A5F3-0A5C-2DD0-5A49B0E4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FF5FB9-CAA0-4AE7-3446-B220EA88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5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4BF932-40AA-AC66-40FF-DD38657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997DD3-9899-A868-DE66-3BD65F2C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2614E8-36BA-C386-1F66-8FCD4539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20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ACDAE-E4A3-F632-9746-157BA64F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E0ADE2-B96A-5249-DDF7-BBD56250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6C0CED-A76F-4257-153E-422D526B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59C963-A440-7F44-A25C-8344EA20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E5750A-901B-B07E-4BE8-BFFC9631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474E23-16FA-3985-F42E-902100EB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23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263BB-5652-D55F-453A-1772928C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1F027D-5821-08DC-89CC-28F29EE43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B271A9-EDDE-7262-6CF2-50296355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CCF1A5-90B5-22C5-3AC4-2AFFDE5F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148A45-719A-5608-81A9-DD2100A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3875B1-F1E4-9D70-FE2A-CA4BC41F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F8CE0BC-893B-AB83-FDCC-C965C7E3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149BA0-DBA8-0672-70D2-660E2F0DA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3AB72E-191B-025B-C469-7C2AA6D67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4E9EDE-E025-5E37-3B83-6B2F5FBEC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43A834-C237-3E50-4ADF-DDBECA00C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2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jpg"/><Relationship Id="rId7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jpg"/><Relationship Id="rId7" Type="http://schemas.openxmlformats.org/officeDocument/2006/relationships/image" Target="../media/image24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gi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gi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9.gif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3.png"/><Relationship Id="rId5" Type="http://schemas.openxmlformats.org/officeDocument/2006/relationships/image" Target="../media/image50.jp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11" Type="http://schemas.openxmlformats.org/officeDocument/2006/relationships/image" Target="../media/image60.png"/><Relationship Id="rId5" Type="http://schemas.openxmlformats.org/officeDocument/2006/relationships/image" Target="../media/image49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openxmlformats.org/officeDocument/2006/relationships/hyperlink" Target="http://dati.istat.it/Index.aspx?DataSetCode=DCIS_RICPOPRES201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almalaurea.it/cgi-php/universita/statistiche/tendine.php?config=occupazione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ustat.miur.it/opendata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49.PNG"/><Relationship Id="rId4" Type="http://schemas.openxmlformats.org/officeDocument/2006/relationships/image" Target="../media/image5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5" Type="http://schemas.openxmlformats.org/officeDocument/2006/relationships/image" Target="../media/image3.jpg"/><Relationship Id="rId10" Type="http://schemas.openxmlformats.org/officeDocument/2006/relationships/image" Target="../media/image71.jpg"/><Relationship Id="rId4" Type="http://schemas.openxmlformats.org/officeDocument/2006/relationships/image" Target="../media/image4.jpeg"/><Relationship Id="rId9" Type="http://schemas.openxmlformats.org/officeDocument/2006/relationships/image" Target="../media/image7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5.jpg"/><Relationship Id="rId7" Type="http://schemas.openxmlformats.org/officeDocument/2006/relationships/image" Target="../media/image4.jpeg"/><Relationship Id="rId12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12.png"/><Relationship Id="rId5" Type="http://schemas.openxmlformats.org/officeDocument/2006/relationships/image" Target="../media/image1.jpg"/><Relationship Id="rId10" Type="http://schemas.openxmlformats.org/officeDocument/2006/relationships/image" Target="../media/image17.png"/><Relationship Id="rId4" Type="http://schemas.openxmlformats.org/officeDocument/2006/relationships/image" Target="../media/image16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2641" r="13598" b="12511"/>
          <a:stretch/>
        </p:blipFill>
        <p:spPr>
          <a:xfrm>
            <a:off x="1096392" y="2620414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12074" r="13472" b="12074"/>
          <a:stretch/>
        </p:blipFill>
        <p:spPr>
          <a:xfrm>
            <a:off x="2959965" y="3808126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11860" r="12988" b="12793"/>
          <a:stretch/>
        </p:blipFill>
        <p:spPr>
          <a:xfrm>
            <a:off x="1096391" y="5001980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43,01%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56,99%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44,05%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55,95%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44,06%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55,94%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47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AE747BB8-EFF1-CFCA-6D05-B34D7E3CF638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53C9B3D-F286-42FA-AA4F-4E318BF5944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6214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1" t="12333" r="12756" b="11908"/>
          <a:stretch/>
        </p:blipFill>
        <p:spPr>
          <a:xfrm>
            <a:off x="1096392" y="2604684"/>
            <a:ext cx="1677878" cy="97452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t="12653" r="11446" b="11605"/>
          <a:stretch/>
        </p:blipFill>
        <p:spPr>
          <a:xfrm>
            <a:off x="2983991" y="3782759"/>
            <a:ext cx="1677878" cy="10156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9195" r="9220" b="10276"/>
          <a:stretch/>
        </p:blipFill>
        <p:spPr>
          <a:xfrm>
            <a:off x="1096392" y="4995835"/>
            <a:ext cx="1677878" cy="96493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44,04%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55,96%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45,07%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54,93%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44,27%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55,63%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7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7667DE2-25DE-C2AB-F2C5-D4DB672C1A54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2382C-715C-5422-2048-6E113266638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7232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63C0D9AF-CABB-19B5-BAE6-270C1805F14E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3367093" y="2267611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4.16667E-6 0.11921 C -4.16667E-6 0.17291 -0.06211 0.23912 -0.11211 0.23912 L -0.22408 0.23912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B114B33-45E7-3D6E-0FC7-2C346BDDE5B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606824" y="3895740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4D904A-BCE1-AC54-9678-3FC15F8AA1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r="1412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DFD513F-C558-E594-D0D5-32FDB4FDBF8A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1900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43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2862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Medico-Sanitario e Farmaceutico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EE7A822-70F5-4CF7-939F-0A845CA37CA9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ADA9C24-C3D9-1D6F-668B-200D46F07AA0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790198-FA41-0400-6A22-36CACA3C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7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4865" r="209" b="-497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Architettura e Ingegneria Civile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BA119D1-DCB6-B751-81B7-CC6748F906C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EB5BF3A-FDED-9D5C-4C6C-A8E9E803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63A918-ED92-A655-154B-767CBF1F8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0D5975-6CBC-C23A-DA29-5FB27A9D2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2C2704C-425D-BD56-7A27-64859C21F6C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053B0EC-C266-BE71-C8DA-44537B02281D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3F8DFDC-02B6-6D00-7AF6-A38EFB888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3591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49,82%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49,41%</a:t>
            </a:r>
            <a:r>
              <a:rPr lang="it-IT" dirty="0"/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145C93-3558-E965-13A0-47D1D9028226}"/>
              </a:ext>
            </a:extLst>
          </p:cNvPr>
          <p:cNvSpPr txBox="1"/>
          <p:nvPr/>
        </p:nvSpPr>
        <p:spPr>
          <a:xfrm>
            <a:off x="632691" y="3639426"/>
            <a:ext cx="10926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</a:p>
        </p:txBody>
      </p:sp>
    </p:spTree>
    <p:extLst>
      <p:ext uri="{BB962C8B-B14F-4D97-AF65-F5344CB8AC3E}">
        <p14:creationId xmlns:p14="http://schemas.microsoft.com/office/powerpoint/2010/main" val="25056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-95"/>
          <a:stretch/>
        </p:blipFill>
        <p:spPr>
          <a:xfrm>
            <a:off x="450999" y="1342828"/>
            <a:ext cx="11283870" cy="417234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EC92F32-93D4-9AF7-31BC-80E99D7A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2084D55-5382-4B9C-17BD-E7CE39B5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BE472E1-8CEF-36B5-5ED0-8973C5588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23F1C53-6978-EF00-6F2F-162CC292BFEF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122FE37-21EC-2C81-9B2D-B67D0CAC834E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87844C9-2BB3-929C-ACC5-CAA2F1748085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3B37EE89-4B04-5149-9B75-387E40EC60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6B78EF-5488-FAAC-31DE-10480B7D85C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  <p:bldP spid="2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r="-8"/>
          <a:stretch/>
        </p:blipFill>
        <p:spPr>
          <a:xfrm>
            <a:off x="503068" y="1358027"/>
            <a:ext cx="11185864" cy="414194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310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r="173"/>
          <a:stretch/>
        </p:blipFill>
        <p:spPr>
          <a:xfrm>
            <a:off x="3283999" y="2372827"/>
            <a:ext cx="5624001" cy="2084213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002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3217 C 0 0.04676 0.04388 0.06504 0.07995 0.06504 L 0.16016 0.0650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9F2979-E861-043D-DB8E-1DCBF4C6D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3" t="13915" r="17531"/>
          <a:stretch/>
        </p:blipFill>
        <p:spPr>
          <a:xfrm rot="21085205" flipH="1">
            <a:off x="2094034" y="3104305"/>
            <a:ext cx="2386528" cy="19783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Obiettivi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gli attuali trend di Carriera Universitaria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la distribuzione degli Studenti Fuori Sede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Prevedere i futuri trend di Immatricolazione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" r="-28"/>
          <a:stretch/>
        </p:blipFill>
        <p:spPr>
          <a:xfrm>
            <a:off x="5232728" y="2819198"/>
            <a:ext cx="5624001" cy="2084213"/>
          </a:xfrm>
          <a:prstGeom prst="rect">
            <a:avLst/>
          </a:prstGeom>
          <a:ln w="19050">
            <a:noFill/>
          </a:ln>
        </p:spPr>
      </p:pic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pic>
        <p:nvPicPr>
          <p:cNvPr id="14" name="Immagine 13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07F10FF-1EBD-016C-A63C-4549EB3025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5757" r="46153" b="66340"/>
          <a:stretch/>
        </p:blipFill>
        <p:spPr>
          <a:xfrm>
            <a:off x="8686799" y="2868705"/>
            <a:ext cx="1080000" cy="717179"/>
          </a:xfrm>
          <a:prstGeom prst="ellipse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687D3DD1-D40B-EB4A-C25B-EBCCD068C4AC}"/>
              </a:ext>
            </a:extLst>
          </p:cNvPr>
          <p:cNvSpPr/>
          <p:nvPr/>
        </p:nvSpPr>
        <p:spPr>
          <a:xfrm>
            <a:off x="8686799" y="2868705"/>
            <a:ext cx="1080000" cy="717178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8"/>
          <a:stretch/>
        </p:blipFill>
        <p:spPr>
          <a:xfrm>
            <a:off x="5680247" y="3082653"/>
            <a:ext cx="1781939" cy="448432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F1F394-343E-FD56-D47B-C873E6DCD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130"/>
            <a:ext cx="2851954" cy="38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 animBg="1"/>
      <p:bldP spid="15" grpId="1" animBg="1"/>
      <p:bldP spid="15" grpId="2" animBg="1"/>
      <p:bldP spid="15" grpId="3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5347" r="61125" b="77010"/>
          <a:stretch/>
        </p:blipFill>
        <p:spPr>
          <a:xfrm>
            <a:off x="8544841" y="2451638"/>
            <a:ext cx="705600" cy="706762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6" t="-10460" r="-3254" b="-8184"/>
          <a:stretch/>
        </p:blipFill>
        <p:spPr>
          <a:xfrm>
            <a:off x="5942316" y="2744605"/>
            <a:ext cx="1839943" cy="684395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E21AC49B-9FE7-EEF3-89B1-126AE735F7C4}"/>
              </a:ext>
            </a:extLst>
          </p:cNvPr>
          <p:cNvSpPr/>
          <p:nvPr/>
        </p:nvSpPr>
        <p:spPr>
          <a:xfrm>
            <a:off x="8544842" y="2451639"/>
            <a:ext cx="705600" cy="706762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73360"/>
            <a:ext cx="2849775" cy="3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" r="-2723"/>
          <a:stretch/>
        </p:blipFill>
        <p:spPr>
          <a:xfrm>
            <a:off x="5694630" y="2857533"/>
            <a:ext cx="2126663" cy="6136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1940"/>
            <a:ext cx="2849775" cy="3870154"/>
          </a:xfrm>
          <a:prstGeom prst="rect">
            <a:avLst/>
          </a:prstGeom>
        </p:spPr>
      </p:pic>
      <p:pic>
        <p:nvPicPr>
          <p:cNvPr id="13" name="Immagine 12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61A5EC7-F057-46D2-70D7-CAE61D12C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0" t="37938" r="40848" b="45526"/>
          <a:stretch/>
        </p:blipFill>
        <p:spPr>
          <a:xfrm>
            <a:off x="9260541" y="3757188"/>
            <a:ext cx="689217" cy="662412"/>
          </a:xfrm>
          <a:prstGeom prst="ellipse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D278C9AF-1B19-0105-0F8C-F94A74C65E28}"/>
              </a:ext>
            </a:extLst>
          </p:cNvPr>
          <p:cNvSpPr/>
          <p:nvPr/>
        </p:nvSpPr>
        <p:spPr>
          <a:xfrm rot="18317083">
            <a:off x="9299095" y="3710304"/>
            <a:ext cx="660062" cy="728133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8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23529 -0.0099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50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23867 -0.0064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b="-6912"/>
          <a:stretch/>
        </p:blipFill>
        <p:spPr>
          <a:xfrm>
            <a:off x="5618430" y="2663256"/>
            <a:ext cx="2126663" cy="76574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82979"/>
            <a:ext cx="2849775" cy="3868075"/>
          </a:xfrm>
          <a:prstGeom prst="rect">
            <a:avLst/>
          </a:prstGeom>
        </p:spPr>
      </p:pic>
      <p:pic>
        <p:nvPicPr>
          <p:cNvPr id="15" name="Immagine 14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8700AF2E-7808-0EA3-62DE-804DCD12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8" t="49718" r="22345" b="33272"/>
          <a:stretch/>
        </p:blipFill>
        <p:spPr>
          <a:xfrm>
            <a:off x="9867900" y="4209811"/>
            <a:ext cx="720000" cy="681422"/>
          </a:xfrm>
          <a:prstGeom prst="ellipse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25617675-FCC6-3B64-E619-F80971BE191F}"/>
              </a:ext>
            </a:extLst>
          </p:cNvPr>
          <p:cNvSpPr/>
          <p:nvPr/>
        </p:nvSpPr>
        <p:spPr>
          <a:xfrm>
            <a:off x="9867900" y="4190522"/>
            <a:ext cx="720000" cy="720000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429000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391F6D-C753-FF22-FDC9-1E2748E9FF8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FCB276E-B701-DBE3-0144-7FB3100D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531A886-4463-B5C2-36D1-D4FC42D8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95614C3-9FE7-6B9E-CB91-1929EE8B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5F441EC-5224-070A-76DE-B340466DBC74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730B01D-5A6F-B6D8-9C49-FA223CB8B465}"/>
              </a:ext>
            </a:extLst>
          </p:cNvPr>
          <p:cNvSpPr/>
          <p:nvPr/>
        </p:nvSpPr>
        <p:spPr>
          <a:xfrm>
            <a:off x="637906" y="622261"/>
            <a:ext cx="10916188" cy="5613477"/>
          </a:xfrm>
          <a:prstGeom prst="rect">
            <a:avLst/>
          </a:prstGeom>
          <a:solidFill>
            <a:srgbClr val="8252CE"/>
          </a:solidFill>
          <a:ln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18F198-882F-4687-2CD3-2C11717D8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6" y="622261"/>
            <a:ext cx="5688609" cy="256261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22A9DF0-70C6-F659-148E-98C1DAA3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" y="3704388"/>
            <a:ext cx="5673653" cy="257258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A0DEB85-398F-58A5-E7A2-9EB23BECE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70" y="2160601"/>
            <a:ext cx="5653710" cy="253270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7" grpId="0" animBg="1"/>
      <p:bldP spid="7" grpId="1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6D23F-9E12-FDE6-A2E8-5E2380C99CDF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856D6F-4515-B59B-51EF-25B0BECD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BA1A56-7623-863C-2C0C-515C36656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9D9B2BB-64B9-60D4-09AD-224E29D03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F848C05-CB42-9925-E5A4-87C087FC6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6415" y="2893751"/>
            <a:ext cx="5502134" cy="2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2956 3.7037E-7 C 0.18776 3.7037E-7 0.26042 -0.08125 0.26042 -0.14676 L 0.26042 -0.2921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959E48-1F5A-9A1C-DC30-F8D169C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1216"/>
          <a:stretch/>
        </p:blipFill>
        <p:spPr>
          <a:xfrm>
            <a:off x="3847723" y="4107357"/>
            <a:ext cx="8075692" cy="20872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8B7C4938-CD87-D663-34F6-BBA50C4E4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/>
          <a:stretch/>
        </p:blipFill>
        <p:spPr>
          <a:xfrm>
            <a:off x="5856415" y="2893751"/>
            <a:ext cx="5451707" cy="28418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6E98F42-8E60-8352-F3C7-05EEABE5A5E8}"/>
              </a:ext>
            </a:extLst>
          </p:cNvPr>
          <p:cNvSpPr/>
          <p:nvPr/>
        </p:nvSpPr>
        <p:spPr>
          <a:xfrm rot="5400000">
            <a:off x="8928904" y="2993863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94B1E58-9053-0C43-A2B8-88CB1F53C624}"/>
              </a:ext>
            </a:extLst>
          </p:cNvPr>
          <p:cNvSpPr/>
          <p:nvPr/>
        </p:nvSpPr>
        <p:spPr>
          <a:xfrm>
            <a:off x="5628050" y="1812465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/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D743F5-C43B-AC96-95E0-089E679B6B69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F6BCB17-73D2-13A5-F796-47067883DF35}"/>
              </a:ext>
            </a:extLst>
          </p:cNvPr>
          <p:cNvSpPr txBox="1"/>
          <p:nvPr/>
        </p:nvSpPr>
        <p:spPr>
          <a:xfrm>
            <a:off x="5500356" y="2551109"/>
            <a:ext cx="579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es. Calcolo  </a:t>
            </a:r>
            <a:r>
              <a:rPr lang="el-GR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Δ</a:t>
            </a:r>
            <a:r>
              <a:rPr lang="it-IT" sz="3200" b="1" i="1" u="sng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PopolazioneP</a:t>
            </a:r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:</a:t>
            </a:r>
            <a:endParaRPr lang="it-IT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/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it-IT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𝟐𝟎𝟏𝟐</m:t>
                                  </m:r>
                                </m:sub>
                              </m:sSub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𝟐𝟎𝟐𝟏</m:t>
                              </m:r>
                            </m:sub>
                          </m:s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𝟐𝟎𝟐𝟎</m:t>
                              </m:r>
                            </m:sub>
                          </m:sSub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/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𝟔𝟏𝟓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𝟖𝟏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𝟎𝟏𝟕</m:t>
                          </m:r>
                        </m:num>
                        <m:den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−10.943</m:t>
                      </m:r>
                    </m:oMath>
                  </m:oMathPara>
                </a14:m>
                <a:endParaRPr lang="it-IT" sz="1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blipFill>
                <a:blip r:embed="rId9"/>
                <a:stretch>
                  <a:fillRect t="-1493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/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𝟎𝟖𝟏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𝟏𝟔𝟓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𝟎𝟕𝟔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𝟗𝟔𝟕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𝟏𝟏𝟕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𝟎𝟒𝟖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𝟏𝟗𝟒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1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blipFill>
                <a:blip r:embed="rId10"/>
                <a:stretch>
                  <a:fillRect t="-1449" b="-11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/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𝟐𝟎𝟐𝟐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𝟗𝟓𝟔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𝟏𝟕𝟒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blipFill>
                <a:blip r:embed="rId11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/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𝟐𝟎𝟐𝟑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𝟖𝟖𝟔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𝟐𝟑𝟏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blipFill>
                <a:blip r:embed="rId12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/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𝟐𝟎𝟐𝟒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𝟖𝟐𝟗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𝟗𝟑𝟒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𝟐𝟖𝟖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blipFill>
                <a:blip r:embed="rId13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/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𝟐𝟎𝟐𝟓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𝟕𝟕𝟐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𝟗𝟐𝟑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𝟑𝟒𝟓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blipFill>
                <a:blip r:embed="rId14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/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𝟐𝟎𝟐𝟔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𝟕𝟏𝟓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𝟗𝟏𝟐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𝟒𝟎𝟐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blipFill>
                <a:blip r:embed="rId15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8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 3.33333E-6 C -0.33008 3.33333E-6 -0.45573 -0.10116 -0.45573 -0.18264 L -0.45573 -0.36436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86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3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2969 4.07407E-6 C 0.04297 4.07407E-6 0.05964 -0.14746 0.05964 -0.26574 L 0.05964 -0.5294 " pathEditMode="relative" rAng="0" ptsTypes="AAAA">
                                      <p:cBhvr>
                                        <p:cTn id="6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264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8 -0.00162 L 0.02318 0.22662 C 0.02318 0.32894 -0.11015 0.45509 -0.2181 0.45509 L -0.45937 0.45509 " pathEditMode="relative" rAng="0" ptsTypes="AAAA">
                                      <p:cBhvr>
                                        <p:cTn id="6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28" y="2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 animBg="1"/>
      <p:bldP spid="18" grpId="1" animBg="1"/>
      <p:bldP spid="6" grpId="0" animBg="1"/>
      <p:bldP spid="6" grpId="1" animBg="1"/>
      <p:bldP spid="8" grpId="0"/>
      <p:bldP spid="19" grpId="0"/>
      <p:bldP spid="19" grpId="1"/>
      <p:bldP spid="19" grpId="2"/>
      <p:bldP spid="10" grpId="0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4879026" y="2523081"/>
            <a:ext cx="2674089" cy="3133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3316004" y="1232356"/>
            <a:ext cx="580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  <a:endParaRPr kumimoji="0" lang="it-IT" sz="3600" b="1" i="1" u="sng" strike="noStrike" kern="1200" cap="none" spc="0" normalizeH="0" baseline="0" noProof="0" dirty="0">
              <a:ln>
                <a:noFill/>
              </a:ln>
              <a:solidFill>
                <a:srgbClr val="0C7C63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4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0882 C 4.375E-6 0.12778 -0.07526 0.17662 -0.13581 0.17662 L -0.27149 0.17662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881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4.375E-6 0.01666 C 4.375E-6 0.02384 -0.04024 0.03356 -0.0724 0.03356 L -0.14414 0.03356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6" grpId="0"/>
      <p:bldP spid="6" grpId="1"/>
      <p:bldP spid="6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3784306" y="3546722"/>
            <a:ext cx="1336586" cy="1566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586962" y="2582667"/>
            <a:ext cx="5800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EE6B1C-2ACF-99DA-BD5A-C9FB9457F253}"/>
              </a:ext>
            </a:extLst>
          </p:cNvPr>
          <p:cNvSpPr txBox="1"/>
          <p:nvPr/>
        </p:nvSpPr>
        <p:spPr>
          <a:xfrm>
            <a:off x="6724783" y="2290227"/>
            <a:ext cx="4230262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1) </a:t>
            </a:r>
            <a:r>
              <a:rPr lang="it-IT" sz="32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Validation</a:t>
            </a:r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=  131,534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0,996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9A08B3-4FA3-E2A8-087D-887E575C9C8F}"/>
              </a:ext>
            </a:extLst>
          </p:cNvPr>
          <p:cNvSpPr txBox="1"/>
          <p:nvPr/>
        </p:nvSpPr>
        <p:spPr>
          <a:xfrm>
            <a:off x="7568612" y="3606060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2) Test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180,782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CD60E9A-DEA8-69BC-4FE6-4EB2B0431C98}"/>
              </a:ext>
            </a:extLst>
          </p:cNvPr>
          <p:cNvSpPr txBox="1"/>
          <p:nvPr/>
        </p:nvSpPr>
        <p:spPr>
          <a:xfrm>
            <a:off x="6723366" y="4921893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3) Re-Train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156,199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0,993</a:t>
            </a:r>
          </a:p>
        </p:txBody>
      </p:sp>
      <p:graphicFrame>
        <p:nvGraphicFramePr>
          <p:cNvPr id="14" name="Tabella 4">
            <a:extLst>
              <a:ext uri="{FF2B5EF4-FFF2-40B4-BE49-F238E27FC236}">
                <a16:creationId xmlns:a16="http://schemas.microsoft.com/office/drawing/2014/main" id="{D2F391B6-0416-6545-A04E-E949344A4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771703"/>
              </p:ext>
            </p:extLst>
          </p:nvPr>
        </p:nvGraphicFramePr>
        <p:xfrm>
          <a:off x="997447" y="3874239"/>
          <a:ext cx="5098553" cy="200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04354540"/>
                    </a:ext>
                  </a:extLst>
                </a:gridCol>
                <a:gridCol w="1907216">
                  <a:extLst>
                    <a:ext uri="{9D8B030D-6E8A-4147-A177-3AD203B41FA5}">
                      <a16:colId xmlns:a16="http://schemas.microsoft.com/office/drawing/2014/main" val="2014178382"/>
                    </a:ext>
                  </a:extLst>
                </a:gridCol>
                <a:gridCol w="1648287">
                  <a:extLst>
                    <a:ext uri="{9D8B030D-6E8A-4147-A177-3AD203B41FA5}">
                      <a16:colId xmlns:a16="http://schemas.microsoft.com/office/drawing/2014/main" val="207950170"/>
                    </a:ext>
                  </a:extLst>
                </a:gridCol>
              </a:tblGrid>
              <a:tr h="562221">
                <a:tc>
                  <a:txBody>
                    <a:bodyPr/>
                    <a:lstStyle/>
                    <a:p>
                      <a:pPr algn="ctr" fontAlgn="ctr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u="none" strike="noStrike" dirty="0">
                          <a:effectLst/>
                        </a:rPr>
                        <a:t> MAE </a:t>
                      </a:r>
                      <a:r>
                        <a:rPr lang="it-IT" sz="2000" u="none" strike="noStrike" dirty="0">
                          <a:effectLst/>
                        </a:rPr>
                        <a:t>[</a:t>
                      </a:r>
                      <a:r>
                        <a:rPr lang="it-IT" sz="1000" u="none" strike="noStrike" dirty="0">
                          <a:effectLst/>
                        </a:rPr>
                        <a:t>Immatricolati</a:t>
                      </a:r>
                      <a:r>
                        <a:rPr lang="it-IT" sz="2000" u="none" strike="noStrike" dirty="0">
                          <a:effectLst/>
                        </a:rPr>
                        <a:t>]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</a:t>
                      </a:r>
                      <a:r>
                        <a:rPr lang="it-IT" sz="2400" b="1" i="1" baseline="30000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2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23631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it-IT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132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0,996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8243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≃ 181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0.991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7484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Re-Train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156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0.993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8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1641 -0.1442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-72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01524 -0.1986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99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04687 -0.213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60583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Fonti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MIUR ( </a:t>
            </a:r>
            <a:r>
              <a:rPr lang="it-IT" sz="1600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5"/>
              </a:rPr>
              <a:t>ustat.miur.it/opendata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)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AlmaLaurea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6"/>
              </a:rPr>
              <a:t>almalaurea.it/universita/statistiche/occupazione</a:t>
            </a:r>
            <a:r>
              <a:rPr lang="it-IT" sz="20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ISTAT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7"/>
              </a:rPr>
              <a:t>dati.istat.it/popolazione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1107">
            <a:off x="1680920" y="2697577"/>
            <a:ext cx="2542905" cy="25429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5" y="5512499"/>
            <a:ext cx="1254018" cy="6464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7A5F73C-F8E4-4D07-E278-96ACAAEBAF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24319" r="80365" b="14732"/>
          <a:stretch/>
        </p:blipFill>
        <p:spPr>
          <a:xfrm>
            <a:off x="7970758" y="5526199"/>
            <a:ext cx="949911" cy="5790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B6A703-4112-8953-C924-679E63323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1391" r="9855" b="40165"/>
          <a:stretch/>
        </p:blipFill>
        <p:spPr>
          <a:xfrm>
            <a:off x="9495584" y="5485101"/>
            <a:ext cx="1843097" cy="6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r="-129"/>
          <a:stretch/>
        </p:blipFill>
        <p:spPr>
          <a:xfrm>
            <a:off x="2888924" y="1717849"/>
            <a:ext cx="665429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61"/>
          <a:stretch/>
        </p:blipFill>
        <p:spPr>
          <a:xfrm>
            <a:off x="1230126" y="865800"/>
            <a:ext cx="9985244" cy="51264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magine 83">
            <a:extLst>
              <a:ext uri="{FF2B5EF4-FFF2-40B4-BE49-F238E27FC236}">
                <a16:creationId xmlns:a16="http://schemas.microsoft.com/office/drawing/2014/main" id="{64580701-A89F-5B63-731F-3905E505F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8872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451703-E3A7-062A-1E7D-6BD6A953833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033E32F-6EF4-940B-491E-6593B040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33432853-1C9C-C9B7-D0DD-F78451101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292B8D-9215-78E1-091A-42DC6C57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D15E70-31F1-ABE8-B2BD-A5F86D680293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328960-0DED-6A5F-6E68-22476671E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18657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Risultati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Prevalenza di Studenti di Sesso Femminile</a:t>
            </a: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Incremento di Immatricolazioni nella passata decade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Previsione di un Incremento di Immatricolazioni nei prossimi 5 Anni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Flusso di studenti Fuorisede in prevalenza da Sud verso Centro e Nord</a:t>
            </a:r>
          </a:p>
          <a:p>
            <a:endParaRPr lang="it-IT" dirty="0"/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936F6D64-8680-CDCB-56FD-788FBDBE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977">
            <a:off x="9050768" y="2583891"/>
            <a:ext cx="2085469" cy="208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3050EA-2ABD-7345-3F5A-E9A7C5BC592C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0D5201-CCAA-4A4B-E57F-DA35769BE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b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la presentazione dei dettagli implementativi seguirà, auspicabilmente, a breve</a:t>
            </a:r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B4E07E-100D-7918-B2AD-575A4D4BA17B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Utilità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8277F3-7ABF-7692-C4AC-DB8B685F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2678539" cy="24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4980253" y="5435685"/>
            <a:ext cx="1994387" cy="562489"/>
          </a:xfrm>
          <a:prstGeom prst="rect">
            <a:avLst/>
          </a:prstGeom>
        </p:spPr>
      </p:pic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85F4DFEA-DC95-5F80-3CCD-BD3EBEFA7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95" y="5340141"/>
            <a:ext cx="1264341" cy="55540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6C3C833-F40C-544F-EC19-3033CF273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10" y="5435685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89BDD5-8626-C902-8BF8-EBF1EEF1869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C2129-7D79-26AF-8C5C-576DF3FAC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BFA940-A450-6048-6D91-A0F7AFC4F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13" name="Immagine 12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B7F2192E-DD60-5616-9A6E-AF62CB3B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F4C3818-ED0E-AAE9-C7D7-4950F1DAAB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5B0B6B0-7341-F616-6379-890A6C5C1ECC}"/>
              </a:ext>
            </a:extLst>
          </p:cNvPr>
          <p:cNvSpPr txBox="1"/>
          <p:nvPr/>
        </p:nvSpPr>
        <p:spPr>
          <a:xfrm>
            <a:off x="5296102" y="2542848"/>
            <a:ext cx="26785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Apache Spark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A3565B8-DD52-D25E-C55F-71D30F2AF8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5857741" y="4943505"/>
            <a:ext cx="1994387" cy="56248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8046937-3821-4890-72A3-464F6BB663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54" y="5471767"/>
            <a:ext cx="1040045" cy="53995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ECEF95F-4EAB-DDE0-1E1F-232744B66E0B}"/>
              </a:ext>
            </a:extLst>
          </p:cNvPr>
          <p:cNvSpPr txBox="1"/>
          <p:nvPr/>
        </p:nvSpPr>
        <p:spPr>
          <a:xfrm>
            <a:off x="7974641" y="2778661"/>
            <a:ext cx="26785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2" name="Immagine 2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7DB6DDC4-98C4-04AC-F876-0E14551BF4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757" y="5456317"/>
            <a:ext cx="1264341" cy="55540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5D6C191-BCF5-06BD-80C9-6930BC567C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6" y="4900556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8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50"/>
    </mc:Choice>
    <mc:Fallback xmlns="">
      <p:transition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9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4038</TotalTime>
  <Words>875</Words>
  <Application>Microsoft Office PowerPoint</Application>
  <PresentationFormat>Widescreen</PresentationFormat>
  <Paragraphs>256</Paragraphs>
  <Slides>45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1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70</cp:revision>
  <dcterms:created xsi:type="dcterms:W3CDTF">2022-05-20T15:03:04Z</dcterms:created>
  <dcterms:modified xsi:type="dcterms:W3CDTF">2022-06-04T08:54:48Z</dcterms:modified>
</cp:coreProperties>
</file>